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8"/>
  </p:notesMasterIdLst>
  <p:sldIdLst>
    <p:sldId id="3825" r:id="rId5"/>
    <p:sldId id="3827" r:id="rId6"/>
    <p:sldId id="3826" r:id="rId7"/>
    <p:sldId id="3828" r:id="rId8"/>
    <p:sldId id="3835" r:id="rId9"/>
    <p:sldId id="3836" r:id="rId10"/>
    <p:sldId id="3837" r:id="rId11"/>
    <p:sldId id="3794" r:id="rId12"/>
    <p:sldId id="3838" r:id="rId13"/>
    <p:sldId id="3839" r:id="rId14"/>
    <p:sldId id="3829" r:id="rId15"/>
    <p:sldId id="3833" r:id="rId16"/>
    <p:sldId id="38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9" y="45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College &amp; Career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Mr. Johnson</a:t>
            </a:r>
          </a:p>
          <a:p>
            <a:r>
              <a:rPr lang="en-US" dirty="0">
                <a:solidFill>
                  <a:srgbClr val="FFFFFF"/>
                </a:solidFill>
              </a:rPr>
              <a:t>College &amp; Career Counselor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9E87F-BC37-9E78-75A0-599410DAF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058" y="3425722"/>
            <a:ext cx="5580942" cy="3432279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Advanced Placement (AP)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College Board Accelerated program</a:t>
            </a:r>
          </a:p>
          <a:p>
            <a:r>
              <a:rPr lang="en-US"/>
              <a:t>College level courses and rigor</a:t>
            </a:r>
          </a:p>
          <a:p>
            <a:r>
              <a:rPr lang="en-US"/>
              <a:t>Earn college credit by passing test at the end of the year with 3 or better.</a:t>
            </a:r>
          </a:p>
          <a:p>
            <a:r>
              <a:rPr lang="en-US"/>
              <a:t>Universities like to see students challenging themselves with academic course work.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664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to get started is to quit talking and begin doing.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EE02E7-DD32-447E-A951-9BFA2CED0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Walt Disney</a:t>
            </a:r>
          </a:p>
          <a:p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E1CEAEF-A1EC-4CA7-BEC1-407418518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37EC2-A256-4365-B98A-9FC89FE7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728248D-4FCB-429D-AC4B-09580B5458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latin typeface="Calibri" panose="020F0502020204030204"/>
              </a:rPr>
              <a:pPr>
                <a:defRPr/>
              </a:pPr>
              <a:t>11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613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Welcome to </a:t>
            </a:r>
            <a:r>
              <a:rPr lang="en-US" sz="2400" dirty="0" err="1"/>
              <a:t>Kowboy</a:t>
            </a:r>
            <a:r>
              <a:rPr lang="en-US" sz="2400" dirty="0"/>
              <a:t> Nation! </a:t>
            </a:r>
            <a:r>
              <a:rPr lang="en-US" dirty="0"/>
              <a:t>We are always here to help. Remember me, Mr. Johnson, and let’s begin exploring your future really soon.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9" name="Picture Placeholder 8" descr="boy playing with space ship toys">
            <a:extLst>
              <a:ext uri="{FF2B5EF4-FFF2-40B4-BE49-F238E27FC236}">
                <a16:creationId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" r="20"/>
          <a:stretch/>
        </p:blipFill>
        <p:spPr/>
      </p:pic>
      <p:pic>
        <p:nvPicPr>
          <p:cNvPr id="11" name="Picture Placeholder 10" descr="little girl sitting on steps reading a book">
            <a:extLst>
              <a:ext uri="{FF2B5EF4-FFF2-40B4-BE49-F238E27FC236}">
                <a16:creationId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3" b="23"/>
          <a:stretch/>
        </p:blipFill>
        <p:spPr/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01975C7-D604-4AD4-85CC-2EFC92D8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0C27B2A-1D72-43E3-82D3-29739485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E0EB-F1F4-436B-A218-93E100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13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58" y="2924400"/>
            <a:ext cx="3345771" cy="1190400"/>
          </a:xfrm>
        </p:spPr>
        <p:txBody>
          <a:bodyPr/>
          <a:lstStyle/>
          <a:p>
            <a:r>
              <a:rPr lang="en-US" dirty="0"/>
              <a:t>Jaquez Johnson</a:t>
            </a:r>
          </a:p>
          <a:p>
            <a:r>
              <a:rPr lang="en-US" sz="1800" dirty="0"/>
              <a:t>College &amp; Career Counselor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Post-Secondary Goals</a:t>
            </a:r>
            <a:br>
              <a:rPr lang="en-US" dirty="0"/>
            </a:br>
            <a:r>
              <a:rPr lang="en-US" dirty="0"/>
              <a:t>Large Group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is it important to think about your future?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have no idea what to do with my life. What’s next?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can help 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am only going to be a freshman, does this really matter 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Placeholder 10" descr="boy looking at map on the wall">
            <a:extLst>
              <a:ext uri="{FF2B5EF4-FFF2-40B4-BE49-F238E27FC236}">
                <a16:creationId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2" b="72"/>
          <a:stretch/>
        </p:blipFill>
        <p:spPr/>
      </p:pic>
      <p:pic>
        <p:nvPicPr>
          <p:cNvPr id="13" name="Picture Placeholder 12" descr="boy playing with space ship toys">
            <a:extLst>
              <a:ext uri="{FF2B5EF4-FFF2-40B4-BE49-F238E27FC236}">
                <a16:creationId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4 E’s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</a:t>
            </a:r>
          </a:p>
          <a:p>
            <a:pPr marL="0" indent="0">
              <a:buNone/>
            </a:pPr>
            <a:r>
              <a:rPr lang="en-US" dirty="0"/>
              <a:t>Enroll</a:t>
            </a:r>
          </a:p>
          <a:p>
            <a:pPr marL="0" indent="0">
              <a:buNone/>
            </a:pPr>
            <a:r>
              <a:rPr lang="en-US" dirty="0"/>
              <a:t>Enlist</a:t>
            </a:r>
          </a:p>
          <a:p>
            <a:pPr marL="0" indent="0">
              <a:buNone/>
            </a:pPr>
            <a:r>
              <a:rPr lang="en-US" dirty="0"/>
              <a:t>Explore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B647-084C-492D-A242-148BEA5B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294" y="570451"/>
            <a:ext cx="3393583" cy="24160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Employ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F4CB5-3CA9-8176-7496-72AD7DBCC666}"/>
              </a:ext>
            </a:extLst>
          </p:cNvPr>
          <p:cNvSpPr txBox="1"/>
          <p:nvPr/>
        </p:nvSpPr>
        <p:spPr>
          <a:xfrm>
            <a:off x="4513277" y="1711354"/>
            <a:ext cx="4026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a career in your CTE certification.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a solid career that has a competitive salary, good benefits, and reliable!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proud of what you do!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CDD581-336B-EFB1-0235-B6CD0DEF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241" y="578840"/>
            <a:ext cx="3125137" cy="23824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Enroll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CA91E-653A-B13D-6285-A32281F18734}"/>
              </a:ext>
            </a:extLst>
          </p:cNvPr>
          <p:cNvSpPr txBox="1"/>
          <p:nvPr/>
        </p:nvSpPr>
        <p:spPr>
          <a:xfrm>
            <a:off x="4018327" y="1588363"/>
            <a:ext cx="45300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your Dual Enrollment studies to a 4-year university or community college.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 freshman year at a 4-year university.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 a new journey with an associates degree.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any trade or vocational school that provides specific skillset training.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0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CDD581-336B-EFB1-0235-B6CD0DEF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241" y="578840"/>
            <a:ext cx="3125137" cy="23824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Enlist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CA91E-653A-B13D-6285-A32281F18734}"/>
              </a:ext>
            </a:extLst>
          </p:cNvPr>
          <p:cNvSpPr txBox="1"/>
          <p:nvPr/>
        </p:nvSpPr>
        <p:spPr>
          <a:xfrm>
            <a:off x="4018327" y="1588363"/>
            <a:ext cx="4530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your JROTC training in the US Air Force.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 a new journey with a different military branch.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“At-Home” options like the Coast Guard or State Level Law Enforcement.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 enforcement in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CDD581-336B-EFB1-0235-B6CD0DEF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241" y="578840"/>
            <a:ext cx="3125137" cy="23824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Explore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CA91E-653A-B13D-6285-A32281F18734}"/>
              </a:ext>
            </a:extLst>
          </p:cNvPr>
          <p:cNvSpPr txBox="1"/>
          <p:nvPr/>
        </p:nvSpPr>
        <p:spPr>
          <a:xfrm>
            <a:off x="4018327" y="1588363"/>
            <a:ext cx="4530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 a new internship with any company.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 English abroad.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new career paths away from your studies.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your purpose.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8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Transcript- Begins now!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448062"/>
            <a:ext cx="8659726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Welcome to high school, here…. You work for something. </a:t>
            </a:r>
          </a:p>
          <a:p>
            <a:r>
              <a:rPr lang="en-US" dirty="0"/>
              <a:t>All students receive credit from their courses (all of them). </a:t>
            </a:r>
          </a:p>
          <a:p>
            <a:r>
              <a:rPr lang="en-US" dirty="0"/>
              <a:t>You must pass each class! </a:t>
            </a:r>
          </a:p>
          <a:p>
            <a:r>
              <a:rPr lang="en-US" dirty="0"/>
              <a:t>Note, a “D” is considered passing, however, a D is below a 2.0 GPA. State Law mandates a 2.0 GPA to graduate. </a:t>
            </a:r>
          </a:p>
          <a:p>
            <a:r>
              <a:rPr lang="en-US" dirty="0"/>
              <a:t>Colleges, Vocational Schools, and Universities will always see any academic mistake you make during your high school career. </a:t>
            </a:r>
          </a:p>
          <a:p>
            <a:r>
              <a:rPr lang="en-US" dirty="0"/>
              <a:t>Low grades give low GPAs……you are no longer in Middle School, here you must pass your classes. No buts…..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1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logo for a college&#10;&#10;Description automatically generated">
            <a:extLst>
              <a:ext uri="{FF2B5EF4-FFF2-40B4-BE49-F238E27FC236}">
                <a16:creationId xmlns:a16="http://schemas.microsoft.com/office/drawing/2014/main" id="{A3A9101F-FD7C-5861-A3D0-04A358FDA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2225933"/>
            <a:ext cx="4777381" cy="223342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Advancement Via Individual Determination (AVID)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900"/>
              <a:t>AVID is a college-readiness system designed to increase the number of students who enroll in four-year colleges. It has a proven track record in bringing out the best in students, and in closing the achievement gap.</a:t>
            </a:r>
          </a:p>
          <a:p>
            <a:pPr marL="0"/>
            <a:endParaRPr lang="en-US" sz="1900"/>
          </a:p>
          <a:p>
            <a:pPr marL="0"/>
            <a:r>
              <a:rPr lang="en-US" sz="1900"/>
              <a:t>AVID is not just another program</a:t>
            </a:r>
            <a:r>
              <a:rPr lang="en-US" sz="1900" baseline="-25000"/>
              <a:t>…</a:t>
            </a:r>
            <a:br>
              <a:rPr lang="en-US" sz="1900"/>
            </a:br>
            <a:r>
              <a:rPr lang="en-US" sz="1900"/>
              <a:t>at its heart, AVID is a philosophy.</a:t>
            </a:r>
          </a:p>
          <a:p>
            <a:pPr marL="0"/>
            <a:endParaRPr lang="en-US" sz="1900"/>
          </a:p>
          <a:p>
            <a:pPr marL="0"/>
            <a:r>
              <a:rPr lang="en-US" sz="1900"/>
              <a:t>Hold students accountable to the highest standards,</a:t>
            </a:r>
            <a:br>
              <a:rPr lang="en-US" sz="1900"/>
            </a:br>
            <a:r>
              <a:rPr lang="en-US" sz="1900"/>
              <a:t>    provide academic and social support,</a:t>
            </a:r>
            <a:br>
              <a:rPr lang="en-US" sz="1900"/>
            </a:br>
            <a:r>
              <a:rPr lang="en-US" sz="1900"/>
              <a:t> and they will rise to the challenge.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normalizeH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480495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{66DBED60-B96B-4CB3-A34D-181B8EBB4CA2}tf78504181_win32</Template>
  <TotalTime>36</TotalTime>
  <Words>529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Tw Cen MT</vt:lpstr>
      <vt:lpstr>ShapesVTI</vt:lpstr>
      <vt:lpstr>College &amp; Career</vt:lpstr>
      <vt:lpstr>Post-Secondary Goals Large Group Discussion</vt:lpstr>
      <vt:lpstr>4 E’s</vt:lpstr>
      <vt:lpstr>Employ  </vt:lpstr>
      <vt:lpstr>Enroll  </vt:lpstr>
      <vt:lpstr>Enlist  </vt:lpstr>
      <vt:lpstr>Explore  </vt:lpstr>
      <vt:lpstr>High School Transcript- Begins now!</vt:lpstr>
      <vt:lpstr>Advancement Via Individual Determination (AVID)</vt:lpstr>
      <vt:lpstr>Advanced Placement (AP)</vt:lpstr>
      <vt:lpstr>The way to get started is to quit talking and begin doing.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&amp; Career</dc:title>
  <dc:creator>Marc Hernandez</dc:creator>
  <cp:lastModifiedBy>Nicholas Ahlers</cp:lastModifiedBy>
  <cp:revision>1</cp:revision>
  <dcterms:created xsi:type="dcterms:W3CDTF">2023-07-14T18:39:22Z</dcterms:created>
  <dcterms:modified xsi:type="dcterms:W3CDTF">2023-07-20T22:00:56Z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